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Poppins" charset="1" panose="00000500000000000000"/>
      <p:regular r:id="rId12"/>
    </p:embeddedFont>
    <p:embeddedFont>
      <p:font typeface="Poppins Bold" charset="1" panose="000008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3.fntdata"/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slide" Target="slides/slide2.xml"/><Relationship Id="rId2" Type="http://schemas.openxmlformats.org/officeDocument/2006/relationships/presProps" Target="presProps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5" Type="http://schemas.openxmlformats.org/officeDocument/2006/relationships/customXml" Target="../customXml/item2.xml"/><Relationship Id="rId10" Type="http://schemas.openxmlformats.org/officeDocument/2006/relationships/slide" Target="slides/slide5.xml"/><Relationship Id="rId4" Type="http://schemas.openxmlformats.org/officeDocument/2006/relationships/theme" Target="theme/theme1.xml"/><Relationship Id="rId9" Type="http://schemas.openxmlformats.org/officeDocument/2006/relationships/slide" Target="slides/slide4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.jpeg" Type="http://schemas.openxmlformats.org/officeDocument/2006/relationships/image"/><Relationship Id="rId5" Target="../media/image7.png" Type="http://schemas.openxmlformats.org/officeDocument/2006/relationships/image"/><Relationship Id="rId6" Target="../media/image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77195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4884533" y="3763112"/>
            <a:ext cx="8518934" cy="2236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how to make it easier for employers to employ disadvantaged people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213251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74073" y="596629"/>
            <a:ext cx="17539854" cy="1858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279"/>
              </a:lnSpc>
            </a:pPr>
            <a:r>
              <a:rPr lang="en-US" b="true" sz="51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What do employers of disadvantaged people most often face?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706269" y="2738960"/>
            <a:ext cx="12243419" cy="6651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They try to integrate them, but encounter limitations and complications.</a:t>
            </a:r>
          </a:p>
          <a:p>
            <a:pPr algn="l" marL="0" indent="0" lvl="0">
              <a:lnSpc>
                <a:spcPts val="5277"/>
              </a:lnSpc>
            </a:pPr>
          </a:p>
          <a:p>
            <a:pPr algn="l" marL="0" indent="0" lvl="0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There is a lack of connections with social counseling services and non-profit organizations.</a:t>
            </a:r>
          </a:p>
          <a:p>
            <a:pPr algn="l" marL="0" indent="0" lvl="0">
              <a:lnSpc>
                <a:spcPts val="5277"/>
              </a:lnSpc>
            </a:pPr>
          </a:p>
          <a:p>
            <a:pPr algn="l" marL="0" indent="0" lvl="0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There are no tools for effective support of these employees.</a:t>
            </a:r>
          </a:p>
          <a:p>
            <a:pPr algn="l" marL="0" indent="0" lvl="0">
              <a:lnSpc>
                <a:spcPts val="5277"/>
              </a:lnSpc>
            </a:pPr>
          </a:p>
          <a:p>
            <a:pPr algn="l" marL="0" indent="0" lvl="0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There is higher fluctuation and lower productivity.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028700" y="2895238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491548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6933616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28700" y="8802267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237828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4974059" y="885825"/>
            <a:ext cx="8339882" cy="9347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279"/>
              </a:lnSpc>
            </a:pPr>
            <a:r>
              <a:rPr lang="en-US" b="true" sz="51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Who needs support? 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028700" y="3048632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028700" y="3839941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4515048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5190156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28700" y="586526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28700" y="6540372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28700" y="7329779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28700" y="8004887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28700" y="8679995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827204" y="2263984"/>
            <a:ext cx="10650401" cy="706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with mental health conditions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Young adults leaving institutional care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Single parents 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Adults aged 60+ 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with criminal background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facing debt distress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Homeless people 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with health problems 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School graduates </a:t>
            </a:r>
          </a:p>
          <a:p>
            <a:pPr algn="l" marL="0" indent="0" lvl="0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with low level of education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521037" y="2740802"/>
            <a:ext cx="1245927" cy="5897878"/>
          </a:xfrm>
          <a:custGeom>
            <a:avLst/>
            <a:gdLst/>
            <a:ahLst/>
            <a:cxnLst/>
            <a:rect r="r" b="b" t="t" l="l"/>
            <a:pathLst>
              <a:path h="5897878" w="1245927">
                <a:moveTo>
                  <a:pt x="0" y="0"/>
                </a:moveTo>
                <a:lnTo>
                  <a:pt x="1245926" y="0"/>
                </a:lnTo>
                <a:lnTo>
                  <a:pt x="1245926" y="5897878"/>
                </a:lnTo>
                <a:lnTo>
                  <a:pt x="0" y="58978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706575" y="1280544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754166" y="885825"/>
            <a:ext cx="8779669" cy="8605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642"/>
              </a:lnSpc>
            </a:pPr>
            <a:r>
              <a:rPr lang="en-US" b="true" sz="4744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What support do they need?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0738513" y="6776436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4706575" y="5718585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861138" y="91831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581550" y="27408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7"/>
                </a:lnTo>
                <a:lnTo>
                  <a:pt x="0" y="266039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28700" y="5143500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410588" y="1691964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Financial literacy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237993" y="3512035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Housing assistance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578150" y="5895413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Legal advice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5121164" y="2054195"/>
            <a:ext cx="2138136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Psychological support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287963" y="7499194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Coaching mentoring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5293814" y="6619877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Debt counseling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4891847" y="65979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8" id="18"/>
          <p:cNvSpPr txBox="true"/>
          <p:nvPr/>
        </p:nvSpPr>
        <p:spPr>
          <a:xfrm rot="0">
            <a:off x="5561487" y="7315496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Adapted workplace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0">
            <a:off x="10814713" y="24831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11389738" y="3279862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118"/>
              </a:lnSpc>
            </a:pPr>
            <a:r>
              <a:rPr lang="en-US" b="true" sz="2227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Medical devices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3453110" y="5029138"/>
            <a:ext cx="3806190" cy="4114800"/>
          </a:xfrm>
          <a:custGeom>
            <a:avLst/>
            <a:gdLst/>
            <a:ahLst/>
            <a:cxnLst/>
            <a:rect r="r" b="b" t="t" l="l"/>
            <a:pathLst>
              <a:path h="4114800" w="3806190">
                <a:moveTo>
                  <a:pt x="0" y="0"/>
                </a:moveTo>
                <a:lnTo>
                  <a:pt x="3806190" y="0"/>
                </a:lnTo>
                <a:lnTo>
                  <a:pt x="380619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064964" y="914400"/>
            <a:ext cx="13392745" cy="750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80"/>
              </a:lnSpc>
            </a:pPr>
            <a:r>
              <a:rPr lang="en-US" b="true" sz="420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20% of workers have some form of disadvantage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155675" y="2719551"/>
            <a:ext cx="7341508" cy="817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267"/>
              </a:lnSpc>
            </a:pPr>
            <a:r>
              <a:rPr lang="en-US" b="true" sz="233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30% of people with criminal background face problems finding work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107215" y="2182664"/>
            <a:ext cx="6683973" cy="136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353"/>
              </a:lnSpc>
            </a:pPr>
            <a:r>
              <a:rPr lang="en-US" b="true" sz="382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15% of single mothers work below their potential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664864" y="4295929"/>
            <a:ext cx="4618178" cy="13997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98"/>
              </a:lnSpc>
            </a:pPr>
            <a:r>
              <a:rPr lang="en-US" sz="2642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 number of people 60+ in the labor market will increase by 40% by 2030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761337" y="6258815"/>
            <a:ext cx="3717298" cy="27780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377"/>
              </a:lnSpc>
            </a:pPr>
            <a:r>
              <a:rPr lang="en-US" sz="312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People with lower level of education have the highest unemployment rate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24885" y="5581372"/>
            <a:ext cx="4618178" cy="3629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769"/>
              </a:lnSpc>
            </a:pPr>
            <a:r>
              <a:rPr lang="en-US" sz="412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Up to 25% of graduates are looking for a job for more than 6 months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77195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755120" y="4079635"/>
            <a:ext cx="10245425" cy="1493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how to make it easier for employers to integrate disadvantaged employees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213251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D5278F620BA84AB39F999A573B91CD" ma:contentTypeVersion="15" ma:contentTypeDescription="Vytvoří nový dokument" ma:contentTypeScope="" ma:versionID="cfc974da0c621fa59ebbf5afefb350ce">
  <xsd:schema xmlns:xsd="http://www.w3.org/2001/XMLSchema" xmlns:xs="http://www.w3.org/2001/XMLSchema" xmlns:p="http://schemas.microsoft.com/office/2006/metadata/properties" xmlns:ns2="13b007f0-591c-4e1c-b277-da085d8bb986" xmlns:ns3="7c02594d-882d-4997-892a-91e0e9d53782" targetNamespace="http://schemas.microsoft.com/office/2006/metadata/properties" ma:root="true" ma:fieldsID="aadf2e5643de72a93c11b5a9e87fb3a2" ns2:_="" ns3:_="">
    <xsd:import namespace="13b007f0-591c-4e1c-b277-da085d8bb986"/>
    <xsd:import namespace="7c02594d-882d-4997-892a-91e0e9d53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07f0-591c-4e1c-b277-da085d8bb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6a8c3254-6cc0-468b-992a-9f34adcfa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02594d-882d-4997-892a-91e0e9d5378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5a32bb8-0016-4f6d-983a-b1c7d2a491cf}" ma:internalName="TaxCatchAll" ma:showField="CatchAllData" ma:web="7c02594d-882d-4997-892a-91e0e9d537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b007f0-591c-4e1c-b277-da085d8bb986">
      <Terms xmlns="http://schemas.microsoft.com/office/infopath/2007/PartnerControls"/>
    </lcf76f155ced4ddcb4097134ff3c332f>
    <TaxCatchAll xmlns="7c02594d-882d-4997-892a-91e0e9d53782" xsi:nil="true"/>
  </documentManagement>
</p:properties>
</file>

<file path=customXml/itemProps1.xml><?xml version="1.0" encoding="utf-8"?>
<ds:datastoreItem xmlns:ds="http://schemas.openxmlformats.org/officeDocument/2006/customXml" ds:itemID="{574F9FBE-0037-41BC-8B3B-CF7A838B1C29}"/>
</file>

<file path=customXml/itemProps2.xml><?xml version="1.0" encoding="utf-8"?>
<ds:datastoreItem xmlns:ds="http://schemas.openxmlformats.org/officeDocument/2006/customXml" ds:itemID="{71A7E2D9-0B2F-4986-B73C-291D90DCF69C}"/>
</file>

<file path=customXml/itemProps3.xml><?xml version="1.0" encoding="utf-8"?>
<ds:datastoreItem xmlns:ds="http://schemas.openxmlformats.org/officeDocument/2006/customXml" ds:itemID="{F9B680AA-426A-4F8E-AF4C-C6AD5A17D78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Kopie návrhu IDEATHON 2025</dc:title>
  <cp:revision>1</cp:revision>
  <dcterms:created xsi:type="dcterms:W3CDTF">2006-08-16T00:00:00Z</dcterms:created>
  <dcterms:modified xsi:type="dcterms:W3CDTF">2011-08-01T06:04:30Z</dcterms:modified>
  <dc:identifier>DAGkB-fXnx0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0x01010042D5278F620BA84AB39F999A573B91CD</vt:lpwstr>
  </property>
</Properties>
</file>